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ko">
                <a:solidFill>
                  <a:schemeClr val="dk1"/>
                </a:solidFill>
                <a:highlight>
                  <a:srgbClr val="FFFFFF"/>
                </a:highlight>
              </a:rPr>
              <a:t>"Hello everyone, today I'm excited to present our project on unraveling political discourse on social media. I'm Samuel Zhang and this project was a collaborative effort involving Jean Dong Cho,Ryan Luder, and Charles Allbritton"</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33514ba7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33514ba7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“And now here is the Demo for our code”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33514ba7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33514ba78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"Our project aims to explore language differences between supporters of different political parties. We're motivated by the desire to foster a deeper understanding of viewpoints held by Republicans and Democrats."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33514ba7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33514ba7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we delve into our project, we're aiming to answer critical questions about language differences, accurate party classification, and gaining insights into political discourse on platforms like Twitter."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33514ba78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33514ba78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"Let's talk about our approach. We sourced our data from Kaggle, emphasized ethical considerations during data cleansing, and applied Natural Language Processing techniques to extract meaningful patterns from tweets."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33514ba7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33514ba7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"Visualizations play a crucial role in communicating our findings. We utilized scatter plots using Matplotlib and Plotly for effective communication.</a:t>
            </a:r>
            <a:br>
              <a:rPr lang="ko"/>
            </a:br>
            <a:r>
              <a:rPr lang="ko"/>
              <a:t>By using this scatter plots, we can see which words are frequently used for each party for example  we can observe that the words used more by republicans are economical, as opposed to democrats, who are more socially driven. we can also notice that the context of the language used by republicans were more from inside, while democrats focused on issues that were more outside.(republicans more political, democrats more social)"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33514ba7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33514ba78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"Now, let's unravel the models. We initially used Multinomial Naive Bayes for party classification."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33514ba78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33514ba78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"We didn't stop there. We went a step further and implemented our own simple interpretation of a Multinomial Naive Bayes classifier,an implementation to show that both models give similar results, experimenting with different alpha values to give our model a very small edge in accuracy. Our implementation initially showed very similar accuracy results, showing that our implementation is very close to the library’s model. The advantage to starting our own however, is that we can tailor it to better fit the subject of our training in the future.</a:t>
            </a:r>
            <a:r>
              <a:rPr lang="ko"/>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33514ba78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33514ba78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"Our empirical phase provided fascinating insights into the linguistic disparities between Republican and Democratic supporters. Our own Multinomial NB model, a probability based classifier demonstrated promising results in accurately classifying tweets."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33514ba7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33514ba7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"As we wrap up, our project has contributed valuable insights into political discourse analysis. Looking forward, we're considering model fine-tuning, exploring deployment options, and continuous monitoring for real-time adaptation."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lab.research.google.com/drive/1abEtYl3XvuHE4EzRHtxWZnXqZd4gQQdb?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ko"/>
              <a:t>Unraveling Political Discourse on Social Media</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lnSpc>
                <a:spcPct val="97826"/>
              </a:lnSpc>
              <a:spcBef>
                <a:spcPts val="0"/>
              </a:spcBef>
              <a:spcAft>
                <a:spcPts val="0"/>
              </a:spcAft>
              <a:buSzPts val="358"/>
              <a:buNone/>
            </a:pPr>
            <a:r>
              <a:rPr lang="ko" sz="1428">
                <a:solidFill>
                  <a:srgbClr val="000000"/>
                </a:solidFill>
                <a:highlight>
                  <a:srgbClr val="FFFFFF"/>
                </a:highlight>
                <a:latin typeface="Arial"/>
                <a:ea typeface="Arial"/>
                <a:cs typeface="Arial"/>
                <a:sym typeface="Arial"/>
              </a:rPr>
              <a:t>437 Group</a:t>
            </a:r>
            <a:endParaRPr sz="1428">
              <a:solidFill>
                <a:srgbClr val="000000"/>
              </a:solidFill>
              <a:highlight>
                <a:srgbClr val="FFFFFF"/>
              </a:highlight>
              <a:latin typeface="Arial"/>
              <a:ea typeface="Arial"/>
              <a:cs typeface="Arial"/>
              <a:sym typeface="Arial"/>
            </a:endParaRPr>
          </a:p>
          <a:p>
            <a:pPr indent="0" lvl="0" marL="0" rtl="0" algn="ctr">
              <a:lnSpc>
                <a:spcPct val="97826"/>
              </a:lnSpc>
              <a:spcBef>
                <a:spcPts val="0"/>
              </a:spcBef>
              <a:spcAft>
                <a:spcPts val="0"/>
              </a:spcAft>
              <a:buSzPts val="358"/>
              <a:buNone/>
            </a:pPr>
            <a:r>
              <a:rPr lang="ko" sz="1428">
                <a:solidFill>
                  <a:srgbClr val="000000"/>
                </a:solidFill>
                <a:highlight>
                  <a:srgbClr val="FFFFFF"/>
                </a:highlight>
                <a:latin typeface="Arial"/>
                <a:ea typeface="Arial"/>
                <a:cs typeface="Arial"/>
                <a:sym typeface="Arial"/>
              </a:rPr>
              <a:t>Samuel Zhang,</a:t>
            </a:r>
            <a:r>
              <a:rPr lang="ko" sz="1428">
                <a:solidFill>
                  <a:srgbClr val="000000"/>
                </a:solidFill>
                <a:highlight>
                  <a:srgbClr val="FFFFFF"/>
                </a:highlight>
                <a:latin typeface="Arial"/>
                <a:ea typeface="Arial"/>
                <a:cs typeface="Arial"/>
                <a:sym typeface="Arial"/>
              </a:rPr>
              <a:t>Jean Dong Cho,</a:t>
            </a:r>
            <a:endParaRPr sz="1428">
              <a:solidFill>
                <a:srgbClr val="000000"/>
              </a:solidFill>
              <a:highlight>
                <a:srgbClr val="FFFFFF"/>
              </a:highlight>
              <a:latin typeface="Arial"/>
              <a:ea typeface="Arial"/>
              <a:cs typeface="Arial"/>
              <a:sym typeface="Arial"/>
            </a:endParaRPr>
          </a:p>
          <a:p>
            <a:pPr indent="0" lvl="0" marL="0" rtl="0" algn="ctr">
              <a:lnSpc>
                <a:spcPct val="97826"/>
              </a:lnSpc>
              <a:spcBef>
                <a:spcPts val="0"/>
              </a:spcBef>
              <a:spcAft>
                <a:spcPts val="0"/>
              </a:spcAft>
              <a:buSzPts val="358"/>
              <a:buNone/>
            </a:pPr>
            <a:r>
              <a:rPr lang="ko" sz="1428">
                <a:solidFill>
                  <a:srgbClr val="000000"/>
                </a:solidFill>
                <a:highlight>
                  <a:srgbClr val="FFFFFF"/>
                </a:highlight>
                <a:latin typeface="Arial"/>
                <a:ea typeface="Arial"/>
                <a:cs typeface="Arial"/>
                <a:sym typeface="Arial"/>
              </a:rPr>
              <a:t>Ryan Luder,Charles Allbritton</a:t>
            </a:r>
            <a:endParaRPr sz="1395">
              <a:solidFill>
                <a:srgbClr val="000000"/>
              </a:solidFill>
              <a:highlight>
                <a:srgbClr val="FFFFFF"/>
              </a:highlight>
              <a:latin typeface="Arial"/>
              <a:ea typeface="Arial"/>
              <a:cs typeface="Arial"/>
              <a:sym typeface="Arial"/>
            </a:endParaRPr>
          </a:p>
          <a:p>
            <a:pPr indent="0" lvl="0" marL="0" rtl="0" algn="ctr">
              <a:spcBef>
                <a:spcPts val="0"/>
              </a:spcBef>
              <a:spcAft>
                <a:spcPts val="0"/>
              </a:spcAft>
              <a:buSzPts val="358"/>
              <a:buNone/>
            </a:pPr>
            <a:r>
              <a:t/>
            </a:r>
            <a:endParaRPr sz="7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Demo</a:t>
            </a:r>
            <a:endParaRPr/>
          </a:p>
        </p:txBody>
      </p:sp>
      <p:sp>
        <p:nvSpPr>
          <p:cNvPr id="124" name="Google Shape;124;p22"/>
          <p:cNvSpPr txBox="1"/>
          <p:nvPr>
            <p:ph idx="1" type="body"/>
          </p:nvPr>
        </p:nvSpPr>
        <p:spPr>
          <a:xfrm>
            <a:off x="311700" y="2512025"/>
            <a:ext cx="8520600" cy="205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ko" sz="1200" u="sng">
                <a:solidFill>
                  <a:schemeClr val="hlink"/>
                </a:solidFill>
                <a:latin typeface="Malgun Gothic"/>
                <a:ea typeface="Malgun Gothic"/>
                <a:cs typeface="Malgun Gothic"/>
                <a:sym typeface="Malgun Gothic"/>
                <a:hlinkClick r:id="rId3"/>
              </a:rPr>
              <a:t>https://colab.research.google.com/drive/1abEtYl3XvuHE4EzRHtxWZnXqZd4gQQdb?usp=sharing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Objectives and Motivation</a:t>
            </a:r>
            <a:endParaRPr/>
          </a:p>
        </p:txBody>
      </p:sp>
      <p:pic>
        <p:nvPicPr>
          <p:cNvPr id="73" name="Google Shape;73;p14"/>
          <p:cNvPicPr preferRelativeResize="0"/>
          <p:nvPr/>
        </p:nvPicPr>
        <p:blipFill>
          <a:blip r:embed="rId3">
            <a:alphaModFix/>
          </a:blip>
          <a:stretch>
            <a:fillRect/>
          </a:stretch>
        </p:blipFill>
        <p:spPr>
          <a:xfrm>
            <a:off x="311699" y="1303225"/>
            <a:ext cx="3978200" cy="3308525"/>
          </a:xfrm>
          <a:prstGeom prst="rect">
            <a:avLst/>
          </a:prstGeom>
          <a:noFill/>
          <a:ln>
            <a:noFill/>
          </a:ln>
        </p:spPr>
      </p:pic>
      <p:pic>
        <p:nvPicPr>
          <p:cNvPr id="74" name="Google Shape;74;p14"/>
          <p:cNvPicPr preferRelativeResize="0"/>
          <p:nvPr/>
        </p:nvPicPr>
        <p:blipFill>
          <a:blip r:embed="rId4">
            <a:alphaModFix/>
          </a:blip>
          <a:stretch>
            <a:fillRect/>
          </a:stretch>
        </p:blipFill>
        <p:spPr>
          <a:xfrm>
            <a:off x="4715867" y="1303225"/>
            <a:ext cx="4033558" cy="3308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Delving into the Questions</a:t>
            </a:r>
            <a:endParaRPr/>
          </a:p>
        </p:txBody>
      </p:sp>
      <p:pic>
        <p:nvPicPr>
          <p:cNvPr id="80" name="Google Shape;80;p15"/>
          <p:cNvPicPr preferRelativeResize="0"/>
          <p:nvPr/>
        </p:nvPicPr>
        <p:blipFill>
          <a:blip r:embed="rId3">
            <a:alphaModFix/>
          </a:blip>
          <a:stretch>
            <a:fillRect/>
          </a:stretch>
        </p:blipFill>
        <p:spPr>
          <a:xfrm>
            <a:off x="1332150" y="1152425"/>
            <a:ext cx="6337326" cy="368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Our Approach</a:t>
            </a:r>
            <a:endParaRPr/>
          </a:p>
        </p:txBody>
      </p:sp>
      <p:pic>
        <p:nvPicPr>
          <p:cNvPr id="86" name="Google Shape;86;p16"/>
          <p:cNvPicPr preferRelativeResize="0"/>
          <p:nvPr/>
        </p:nvPicPr>
        <p:blipFill>
          <a:blip r:embed="rId3">
            <a:alphaModFix/>
          </a:blip>
          <a:stretch>
            <a:fillRect/>
          </a:stretch>
        </p:blipFill>
        <p:spPr>
          <a:xfrm>
            <a:off x="311700" y="1409025"/>
            <a:ext cx="4260301" cy="3096325"/>
          </a:xfrm>
          <a:prstGeom prst="rect">
            <a:avLst/>
          </a:prstGeom>
          <a:noFill/>
          <a:ln>
            <a:noFill/>
          </a:ln>
        </p:spPr>
      </p:pic>
      <p:pic>
        <p:nvPicPr>
          <p:cNvPr id="87" name="Google Shape;87;p16"/>
          <p:cNvPicPr preferRelativeResize="0"/>
          <p:nvPr/>
        </p:nvPicPr>
        <p:blipFill>
          <a:blip r:embed="rId4">
            <a:alphaModFix/>
          </a:blip>
          <a:stretch>
            <a:fillRect/>
          </a:stretch>
        </p:blipFill>
        <p:spPr>
          <a:xfrm>
            <a:off x="4757900" y="1379225"/>
            <a:ext cx="4267199" cy="3155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Communicating Through Visuals</a:t>
            </a:r>
            <a:endParaRPr/>
          </a:p>
        </p:txBody>
      </p:sp>
      <p:pic>
        <p:nvPicPr>
          <p:cNvPr id="93" name="Google Shape;93;p17"/>
          <p:cNvPicPr preferRelativeResize="0"/>
          <p:nvPr/>
        </p:nvPicPr>
        <p:blipFill>
          <a:blip r:embed="rId3">
            <a:alphaModFix/>
          </a:blip>
          <a:stretch>
            <a:fillRect/>
          </a:stretch>
        </p:blipFill>
        <p:spPr>
          <a:xfrm>
            <a:off x="511900" y="2975300"/>
            <a:ext cx="8264325" cy="1925650"/>
          </a:xfrm>
          <a:prstGeom prst="rect">
            <a:avLst/>
          </a:prstGeom>
          <a:noFill/>
          <a:ln>
            <a:noFill/>
          </a:ln>
        </p:spPr>
      </p:pic>
      <p:pic>
        <p:nvPicPr>
          <p:cNvPr id="94" name="Google Shape;94;p17"/>
          <p:cNvPicPr preferRelativeResize="0"/>
          <p:nvPr/>
        </p:nvPicPr>
        <p:blipFill>
          <a:blip r:embed="rId4">
            <a:alphaModFix/>
          </a:blip>
          <a:stretch>
            <a:fillRect/>
          </a:stretch>
        </p:blipFill>
        <p:spPr>
          <a:xfrm>
            <a:off x="511900" y="1152425"/>
            <a:ext cx="8320400" cy="182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Unraveling the Model</a:t>
            </a:r>
            <a:endParaRPr/>
          </a:p>
        </p:txBody>
      </p:sp>
      <p:pic>
        <p:nvPicPr>
          <p:cNvPr id="100" name="Google Shape;100;p18"/>
          <p:cNvPicPr preferRelativeResize="0"/>
          <p:nvPr/>
        </p:nvPicPr>
        <p:blipFill>
          <a:blip r:embed="rId3">
            <a:alphaModFix/>
          </a:blip>
          <a:stretch>
            <a:fillRect/>
          </a:stretch>
        </p:blipFill>
        <p:spPr>
          <a:xfrm>
            <a:off x="1675597" y="1092575"/>
            <a:ext cx="5792801" cy="391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Our Own Model</a:t>
            </a:r>
            <a:endParaRPr/>
          </a:p>
        </p:txBody>
      </p:sp>
      <p:pic>
        <p:nvPicPr>
          <p:cNvPr id="106" name="Google Shape;106;p19"/>
          <p:cNvPicPr preferRelativeResize="0"/>
          <p:nvPr/>
        </p:nvPicPr>
        <p:blipFill>
          <a:blip r:embed="rId3">
            <a:alphaModFix/>
          </a:blip>
          <a:stretch>
            <a:fillRect/>
          </a:stretch>
        </p:blipFill>
        <p:spPr>
          <a:xfrm>
            <a:off x="2270550" y="1152425"/>
            <a:ext cx="4602906" cy="368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Empirical Insights</a:t>
            </a:r>
            <a:endParaRPr/>
          </a:p>
        </p:txBody>
      </p:sp>
      <p:pic>
        <p:nvPicPr>
          <p:cNvPr id="112" name="Google Shape;112;p20"/>
          <p:cNvPicPr preferRelativeResize="0"/>
          <p:nvPr/>
        </p:nvPicPr>
        <p:blipFill>
          <a:blip r:embed="rId3">
            <a:alphaModFix/>
          </a:blip>
          <a:stretch>
            <a:fillRect/>
          </a:stretch>
        </p:blipFill>
        <p:spPr>
          <a:xfrm>
            <a:off x="1736200" y="1152425"/>
            <a:ext cx="5534817" cy="368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Wrapping Up and Looking Forward</a:t>
            </a:r>
            <a:endParaRPr/>
          </a:p>
        </p:txBody>
      </p:sp>
      <p:sp>
        <p:nvSpPr>
          <p:cNvPr id="118" name="Google Shape;118;p21"/>
          <p:cNvSpPr txBox="1"/>
          <p:nvPr>
            <p:ph idx="1" type="body"/>
          </p:nvPr>
        </p:nvSpPr>
        <p:spPr>
          <a:xfrm>
            <a:off x="311700" y="1266325"/>
            <a:ext cx="8520600" cy="3302700"/>
          </a:xfrm>
          <a:prstGeom prst="rect">
            <a:avLst/>
          </a:prstGeom>
        </p:spPr>
        <p:txBody>
          <a:bodyPr anchorCtr="0" anchor="ctr" bIns="91425" lIns="91425" spcFirstLastPara="1" rIns="91425" wrap="square" tIns="91425">
            <a:normAutofit/>
          </a:bodyPr>
          <a:lstStyle/>
          <a:p>
            <a:pPr indent="-342900" lvl="0" marL="457200" rtl="0" algn="l">
              <a:lnSpc>
                <a:spcPct val="100000"/>
              </a:lnSpc>
              <a:spcBef>
                <a:spcPts val="0"/>
              </a:spcBef>
              <a:spcAft>
                <a:spcPts val="0"/>
              </a:spcAft>
              <a:buClr>
                <a:srgbClr val="000000"/>
              </a:buClr>
              <a:buSzPts val="1800"/>
              <a:buFont typeface="Arial"/>
              <a:buChar char="●"/>
            </a:pPr>
            <a:r>
              <a:rPr b="1" lang="ko">
                <a:solidFill>
                  <a:srgbClr val="000000"/>
                </a:solidFill>
                <a:latin typeface="Arial"/>
                <a:ea typeface="Arial"/>
                <a:cs typeface="Arial"/>
                <a:sym typeface="Arial"/>
              </a:rPr>
              <a:t>M</a:t>
            </a:r>
            <a:r>
              <a:rPr b="1" lang="ko">
                <a:solidFill>
                  <a:srgbClr val="000000"/>
                </a:solidFill>
                <a:latin typeface="Arial"/>
                <a:ea typeface="Arial"/>
                <a:cs typeface="Arial"/>
                <a:sym typeface="Arial"/>
              </a:rPr>
              <a:t>odel fine-tuning</a:t>
            </a:r>
            <a:endParaRPr b="1">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b="1" lang="ko">
                <a:solidFill>
                  <a:srgbClr val="000000"/>
                </a:solidFill>
                <a:latin typeface="Arial"/>
                <a:ea typeface="Arial"/>
                <a:cs typeface="Arial"/>
                <a:sym typeface="Arial"/>
              </a:rPr>
              <a:t>Exploring deployment options</a:t>
            </a:r>
            <a:endParaRPr b="1">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b="1" lang="ko">
                <a:solidFill>
                  <a:srgbClr val="000000"/>
                </a:solidFill>
                <a:latin typeface="Arial"/>
                <a:ea typeface="Arial"/>
                <a:cs typeface="Arial"/>
                <a:sym typeface="Arial"/>
              </a:rPr>
              <a:t>Continuous monitoring for real-time adaptation</a:t>
            </a:r>
            <a:endParaRPr b="1" sz="2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